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5DB"/>
          </a:solidFill>
        </a:fill>
      </a:tcStyle>
    </a:wholeTbl>
    <a:band2H>
      <a:tcTxStyle b="def" i="def"/>
      <a:tcStyle>
        <a:tcBdr/>
        <a:fill>
          <a:solidFill>
            <a:srgbClr val="F0F2EE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5" name="Shape 2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"/>
          <p:cNvSpPr txBox="1"/>
          <p:nvPr>
            <p:ph type="sldNum" sz="quarter" idx="2"/>
          </p:nvPr>
        </p:nvSpPr>
        <p:spPr>
          <a:xfrm>
            <a:off x="5486400" y="6172200"/>
            <a:ext cx="2133600" cy="36830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"/>
          <p:cNvSpPr txBox="1"/>
          <p:nvPr>
            <p:ph type="sldNum" sz="quarter" idx="2"/>
          </p:nvPr>
        </p:nvSpPr>
        <p:spPr>
          <a:xfrm>
            <a:off x="8752217" y="6515907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ctr">
              <a:defRPr sz="1000">
                <a:solidFill>
                  <a:srgbClr val="262626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457200" y="92074"/>
            <a:ext cx="8229600" cy="150812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2399979">
              <a:srgbClr val="595959">
                <a:alpha val="70999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2800" u="none">
          <a:solidFill>
            <a:srgbClr val="DD7E0E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179387" marR="0" indent="-17938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80000"/>
        <a:buFontTx/>
        <a:buChar char="»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479651" marR="0" indent="-214539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Tx/>
        <a:buChar char="–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84820" marR="0" indent="-246657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Tx/>
        <a:buChar char="•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99444" marR="0" indent="-281894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Tx/>
        <a:buChar char="–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303866" marR="0" indent="-50059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Tx/>
        <a:buChar char="»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1761066" marR="0" indent="-50059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 typeface="Wingdings"/>
        <a:buChar char="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218266" marR="0" indent="-50059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 typeface="Wingdings"/>
        <a:buChar char="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2675466" marR="0" indent="-50059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 typeface="Wingdings"/>
        <a:buChar char="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132666" marR="0" indent="-500591" algn="l" defTabSz="914400" rtl="0" latinLnBrk="0">
        <a:lnSpc>
          <a:spcPct val="100000"/>
        </a:lnSpc>
        <a:spcBef>
          <a:spcPts val="500"/>
        </a:spcBef>
        <a:spcAft>
          <a:spcPts val="0"/>
        </a:spcAft>
        <a:buClr>
          <a:srgbClr val="DD7E0E"/>
        </a:buClr>
        <a:buSzPct val="100000"/>
        <a:buFont typeface="Wingdings"/>
        <a:buChar char=""/>
        <a:tabLst>
          <a:tab pos="177800" algn="l"/>
        </a:tabLst>
        <a:defRPr b="0" baseline="0" cap="none" i="0" spc="0" strike="noStrike" sz="22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Relationship Id="rId4" Type="http://schemas.openxmlformats.org/officeDocument/2006/relationships/image" Target="../media/image4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9.jpeg"/><Relationship Id="rId5" Type="http://schemas.openxmlformats.org/officeDocument/2006/relationships/image" Target="../media/image10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Гехт А. Б., Цверианашвили И. А.…"/>
          <p:cNvSpPr txBox="1"/>
          <p:nvPr>
            <p:ph type="body" idx="4294967295"/>
          </p:nvPr>
        </p:nvSpPr>
        <p:spPr>
          <a:xfrm>
            <a:off x="1425575" y="1001712"/>
            <a:ext cx="6896100" cy="3843041"/>
          </a:xfrm>
          <a:prstGeom prst="rect">
            <a:avLst/>
          </a:prstGeom>
        </p:spPr>
        <p:txBody>
          <a:bodyPr anchor="ctr">
            <a:normAutofit fontScale="100000" lnSpcReduction="0"/>
          </a:bodyPr>
          <a:lstStyle/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sz="27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Гехт А. Б., Цверианашвили И. А.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sz="27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sz="2700">
                <a:uFill>
                  <a:solidFill>
                    <a:srgbClr val="000000"/>
                  </a:solidFill>
                </a:u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Шведские арктические экспедиции XIX – XX вв. и их вклад в изучение Арктики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sz="1600">
                <a:uFill>
                  <a:solidFill>
                    <a:srgbClr val="000000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Gekht A. B., Tcverianashvili I. A.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212121"/>
              </a:solidFill>
              <a:uFill>
                <a:solidFill>
                  <a:srgbClr val="212121"/>
                </a:solidFill>
              </a:u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sz="1600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Swedish Arctic expeditions XIX - XX centuries and their contribution to the study of the Arctic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i="1" sz="1600" u="sng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i="1" sz="1600" u="sng">
                <a:latin typeface="+mn-lt"/>
                <a:ea typeface="+mn-ea"/>
                <a:cs typeface="+mn-cs"/>
                <a:sym typeface="Helvetica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Международная научно-практическая конференция «Полярные чтения»-2020</a:t>
            </a:r>
          </a:p>
        </p:txBody>
      </p:sp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50012" y="6180137"/>
            <a:ext cx="2489201" cy="566738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Санкт-Петербургский государственный университет телекоммуникаций им. проф. М.А. Бонч-Бруевича"/>
          <p:cNvSpPr txBox="1"/>
          <p:nvPr/>
        </p:nvSpPr>
        <p:spPr>
          <a:xfrm>
            <a:off x="975994" y="268287"/>
            <a:ext cx="8122287" cy="667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b="1" sz="2000">
                <a:solidFill>
                  <a:srgbClr val="DC7402"/>
                </a:solidFill>
              </a:defRPr>
            </a:lvl1pPr>
          </a:lstStyle>
          <a:p>
            <a:pPr/>
            <a:r>
              <a:t>Санкт-Петербургский государственный университет телекоммуникаций им. проф. М.А. Бонч-Бруевича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750" y="6508750"/>
            <a:ext cx="1276350" cy="290513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32" name="Таблица"/>
          <p:cNvGraphicFramePr/>
          <p:nvPr/>
        </p:nvGraphicFramePr>
        <p:xfrm>
          <a:off x="406400" y="762000"/>
          <a:ext cx="6146800" cy="838200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532130"/>
                <a:gridCol w="1905000"/>
                <a:gridCol w="779145"/>
                <a:gridCol w="1404620"/>
                <a:gridCol w="3889543"/>
              </a:tblGrid>
              <a:tr h="15240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№ п/п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Название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Год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Руководитель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Итог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Первая шведская экспедиция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1858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Отто Торрелль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Успешные научные изыскания у берегов Шпицбергена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2.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Вторая шведская экспедиция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1861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Отто Торрелль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Малоэффективные научные изыскания у берегов Шпицбергена, геологоразведка запасов угля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3.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Третья шведская экспедиция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1864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Нильс Нурденшёльд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Успешные научные изыскания у берегов Шпицбергена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4.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Четвёртая шведская экспедиция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1868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Нильс Нурденшёльд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Успешные научные изыскания у берегов Шпицбергена, побит рекорд продвижения на Север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44069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5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Первая шведская экспедиция к Гренландии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1870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Нильс Нурденшёльд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Успешные геологические изыскания, проверка ездовых собак для потенциальной экспедиции к Северному полюсу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6.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Пятая шведская экспедиция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1872 –</a:t>
                      </a:r>
                    </a:p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1873 гг.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Нильс Нурденшёльд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Успешные научные изыскания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7.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Экспедиция «Веги» по Северному морскому пути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1878 –</a:t>
                      </a:r>
                    </a:p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1880 гг.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Нильс Нурденшёльд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Открытие Северо-Восточного прохода, множество научных открытий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31496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8.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Шестая шведская экспедиция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1882 –</a:t>
                      </a:r>
                    </a:p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1883 гг.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Коллектив учёных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Успешные научные изыскания, работа в составе первого Международного полярного года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9.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Вторая шведская экспедиция к Гренландии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1883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Нильс Нурденшёльд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Малоуспешная экспедиция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8796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10.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Седьмая шведская экспедиция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1890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Густав Нурденшёльд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Небольшие геологические изыскания на Шпицбергене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11.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Третья шведская экспедиция к Гренландии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1892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Йохан Бьёрлинг и Эвальд Кальстениус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Гибель экспедиции позднее осени 1892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12.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Арктическая экспедиция Саломона Андре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1896 –</a:t>
                      </a:r>
                    </a:p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1897 гг.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Саломон Андре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Гибель экспедиции в октябре 1897 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</a:tr>
              <a:tr h="252730"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13.</a:t>
                      </a:r>
                    </a:p>
                  </a:txBody>
                  <a:tcPr marL="50800" marR="50800" marT="50800" marB="50800" anchor="t" anchorCtr="0" horzOverflow="overflow">
                    <a:lnL w="12700"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Русско-шведская экспедиция  к Шпицбергену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1899 –</a:t>
                      </a:r>
                    </a:p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1902 гг.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Эдвард Йедерин и Феодосий Чернышев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>
                      <a:solidFill>
                        <a:srgbClr val="000000"/>
                      </a:solidFill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457200">
                        <a:defRPr b="1" sz="110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Успешные градусные измерения в Арктике</a:t>
                      </a:r>
                    </a:p>
                  </a:txBody>
                  <a:tcPr marL="50800" marR="50800" marT="50800" marB="50800" anchor="t" anchorCtr="0" horzOverflow="overflow">
                    <a:lnL>
                      <a:solidFill>
                        <a:srgbClr val="000000"/>
                      </a:solidFill>
                      <a:miter lim="400000"/>
                    </a:lnL>
                    <a:lnR w="12700">
                      <a:miter lim="400000"/>
                    </a:lnR>
                    <a:lnT>
                      <a:solidFill>
                        <a:srgbClr val="000000"/>
                      </a:solidFill>
                      <a:miter lim="400000"/>
                    </a:lnT>
                    <a:lnB w="12700">
                      <a:miter lim="400000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fast" advClick="1" p14:dur="500">
        <p:dissolve/>
      </p:transition>
    </mc:Choice>
    <mc:Fallback>
      <p:transition spd="fast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750" y="6508750"/>
            <a:ext cx="1276350" cy="290513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Отто Торель и первые экспедиции"/>
          <p:cNvSpPr txBox="1"/>
          <p:nvPr/>
        </p:nvSpPr>
        <p:spPr>
          <a:xfrm>
            <a:off x="975994" y="83500"/>
            <a:ext cx="6804661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Отто Торель и первые экспедиции</a:t>
            </a:r>
          </a:p>
        </p:txBody>
      </p:sp>
      <p:pic>
        <p:nvPicPr>
          <p:cNvPr id="36" name="ооолрило.jpeg" descr="ооолрило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89845" y="2034794"/>
            <a:ext cx="7951696" cy="469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7" name="274px-Otto_Torell_A.Quinet_BNF_Gallica.jpg" descr="274px-Otto_Torell_A.Quinet_BNF_Gallic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700" y="393700"/>
            <a:ext cx="3479800" cy="4699000"/>
          </a:xfrm>
          <a:prstGeom prst="rect">
            <a:avLst/>
          </a:prstGeom>
          <a:ln w="12700">
            <a:miter lim="400000"/>
          </a:ln>
        </p:spPr>
      </p:pic>
      <p:sp>
        <p:nvSpPr>
          <p:cNvPr id="38" name="1. Отто Мартин Торрель (1828 – 1900).…"/>
          <p:cNvSpPr txBox="1"/>
          <p:nvPr>
            <p:ph type="body" sz="half" idx="4294967295"/>
          </p:nvPr>
        </p:nvSpPr>
        <p:spPr>
          <a:xfrm>
            <a:off x="3523175" y="1487710"/>
            <a:ext cx="5272436" cy="2510980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800">
                <a:latin typeface="+mn-lt"/>
                <a:ea typeface="+mn-ea"/>
                <a:cs typeface="+mn-cs"/>
                <a:sym typeface="Helvetica"/>
              </a:defRPr>
            </a:pPr>
            <a:r>
              <a:t>1. Отто Мартин Торрель (</a:t>
            </a:r>
            <a:r>
              <a:t>1828 – 1900).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800">
                <a:latin typeface="+mn-lt"/>
                <a:ea typeface="+mn-ea"/>
                <a:cs typeface="+mn-cs"/>
                <a:sym typeface="Helvetica"/>
              </a:defRPr>
            </a:pPr>
            <a:r>
              <a:t>2. </a:t>
            </a:r>
            <a:r>
              <a:t>Ис-фьорд на Шпицбергене, рисунок Герхарда вон Юлена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tabLst/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750" y="6508750"/>
            <a:ext cx="1276350" cy="290513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Начало экспедиционной деятельности Нильса Нурденшёльда"/>
          <p:cNvSpPr txBox="1"/>
          <p:nvPr/>
        </p:nvSpPr>
        <p:spPr>
          <a:xfrm>
            <a:off x="1169670" y="58100"/>
            <a:ext cx="6804660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Начало экспедиционной деятельности Нильса Нурденшёльда</a:t>
            </a:r>
          </a:p>
        </p:txBody>
      </p:sp>
      <p:pic>
        <p:nvPicPr>
          <p:cNvPr id="42" name="Adolf_Erik_Nordenskiöld_by_Axel_Jungstedt_1902.jpg" descr="Adolf_Erik_Nordenskiöld_by_Axel_Jungstedt_190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0663" y="623575"/>
            <a:ext cx="3658485" cy="56108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1024px-SSSofia.jpg" descr="1024px-SSSofia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7698" y="2778036"/>
            <a:ext cx="5493017" cy="3953470"/>
          </a:xfrm>
          <a:prstGeom prst="rect">
            <a:avLst/>
          </a:prstGeom>
          <a:ln w="12700">
            <a:miter lim="400000"/>
          </a:ln>
        </p:spPr>
      </p:pic>
      <p:sp>
        <p:nvSpPr>
          <p:cNvPr id="44" name="1. Нильс Адольф…"/>
          <p:cNvSpPr txBox="1"/>
          <p:nvPr>
            <p:ph type="body" sz="half" idx="4294967295"/>
          </p:nvPr>
        </p:nvSpPr>
        <p:spPr>
          <a:xfrm>
            <a:off x="3916875" y="638621"/>
            <a:ext cx="5272436" cy="2510979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i="1"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i="1"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600">
                <a:latin typeface="+mn-lt"/>
                <a:ea typeface="+mn-ea"/>
                <a:cs typeface="+mn-cs"/>
                <a:sym typeface="Helvetica"/>
              </a:defRPr>
            </a:pPr>
            <a:r>
              <a:t>1. Нильс Адольф 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600">
                <a:latin typeface="+mn-lt"/>
                <a:ea typeface="+mn-ea"/>
                <a:cs typeface="+mn-cs"/>
                <a:sym typeface="Helvetica"/>
              </a:defRPr>
            </a:pPr>
            <a:r>
              <a:t>Эрик Нурденшёльд (1832 – 1901)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600">
                <a:latin typeface="+mn-lt"/>
                <a:ea typeface="+mn-ea"/>
                <a:cs typeface="+mn-cs"/>
                <a:sym typeface="Helvetica"/>
              </a:defRPr>
            </a:pPr>
            <a:r>
              <a:t>2. Пароход «София»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tabLst/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750" y="6508750"/>
            <a:ext cx="1276350" cy="29051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Последующие экспедиции"/>
          <p:cNvSpPr txBox="1"/>
          <p:nvPr/>
        </p:nvSpPr>
        <p:spPr>
          <a:xfrm>
            <a:off x="1395094" y="188963"/>
            <a:ext cx="680466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/>
            </a:lvl1pPr>
          </a:lstStyle>
          <a:p>
            <a:pPr/>
            <a:r>
              <a:t>Последующие экспедиции</a:t>
            </a:r>
          </a:p>
        </p:txBody>
      </p:sp>
      <p:pic>
        <p:nvPicPr>
          <p:cNvPr id="48" name="Oskar_Dickson_(1823-1897).jpg" descr="Oskar_Dickson_(1823-1897)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" y="841581"/>
            <a:ext cx="3733975" cy="49877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1024px-Svenskehuset.jpg" descr="1024px-Svenskehuse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357079" y="2993071"/>
            <a:ext cx="5456653" cy="3628888"/>
          </a:xfrm>
          <a:prstGeom prst="rect">
            <a:avLst/>
          </a:prstGeom>
          <a:ln w="12700">
            <a:miter lim="400000"/>
          </a:ln>
        </p:spPr>
      </p:pic>
      <p:sp>
        <p:nvSpPr>
          <p:cNvPr id="50" name="1. Барон Оскар Диксон (1823 - 1897)…"/>
          <p:cNvSpPr txBox="1"/>
          <p:nvPr>
            <p:ph type="body" sz="half" idx="4294967295"/>
          </p:nvPr>
        </p:nvSpPr>
        <p:spPr>
          <a:xfrm>
            <a:off x="3916875" y="638621"/>
            <a:ext cx="5272436" cy="2510979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i="1"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b="1" i="1"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600">
                <a:latin typeface="+mn-lt"/>
                <a:ea typeface="+mn-ea"/>
                <a:cs typeface="+mn-cs"/>
                <a:sym typeface="Helvetica"/>
              </a:defRPr>
            </a:pP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600">
                <a:latin typeface="+mn-lt"/>
                <a:ea typeface="+mn-ea"/>
                <a:cs typeface="+mn-cs"/>
                <a:sym typeface="Helvetica"/>
              </a:defRPr>
            </a:pPr>
            <a:r>
              <a:t>1. Барон Оскар Диксон (1823 - 1897)</a:t>
            </a:r>
          </a:p>
          <a:p>
            <a:pPr marL="0" indent="0" algn="ctr" defTabSz="457200">
              <a:spcBef>
                <a:spcPts val="0"/>
              </a:spcBef>
              <a:buClrTx/>
              <a:buSzTx/>
              <a:buNone/>
              <a:tabLst/>
              <a:defRPr i="1" sz="1600">
                <a:latin typeface="+mn-lt"/>
                <a:ea typeface="+mn-ea"/>
                <a:cs typeface="+mn-cs"/>
                <a:sym typeface="Helvetica"/>
              </a:defRPr>
            </a:pPr>
            <a:r>
              <a:t>2. Полярная станция «Шведский дом»</a:t>
            </a:r>
          </a:p>
          <a:p>
            <a:pPr marL="0" indent="0" defTabSz="457200">
              <a:spcBef>
                <a:spcPts val="0"/>
              </a:spcBef>
              <a:buClrTx/>
              <a:buSzTx/>
              <a:buNone/>
              <a:tabLst/>
              <a:defRPr sz="1800">
                <a:latin typeface="+mn-lt"/>
                <a:ea typeface="+mn-ea"/>
                <a:cs typeface="+mn-cs"/>
                <a:sym typeface="Helvetica"/>
              </a:defRPr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750" y="6508750"/>
            <a:ext cx="1276350" cy="290513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Текст презентации"/>
          <p:cNvSpPr txBox="1"/>
          <p:nvPr/>
        </p:nvSpPr>
        <p:spPr>
          <a:xfrm>
            <a:off x="1395094" y="2665463"/>
            <a:ext cx="680466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/>
            </a:lvl1pPr>
          </a:lstStyle>
          <a:p>
            <a:pPr/>
            <a:r>
              <a:t>Текст презентации</a:t>
            </a:r>
          </a:p>
        </p:txBody>
      </p:sp>
      <p:pic>
        <p:nvPicPr>
          <p:cNvPr id="54" name="During-discovery-of-the-Northeast-Passage-in-1878-1879-Nordenskioeld-and-other-scientists.png" descr="During-discovery-of-the-Northeast-Passage-in-1878-1879-Nordenskioeld-and-other-scientists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8853" y="1111584"/>
            <a:ext cx="7540603" cy="54026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616x510.jpg" descr="616x510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05184" y="270798"/>
            <a:ext cx="3905682" cy="3233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6" name="30117109736_2.jpg" descr="30117109736_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99576" y="3256246"/>
            <a:ext cx="2288787" cy="35284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778750" y="6508750"/>
            <a:ext cx="1276350" cy="290513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Текст презентации"/>
          <p:cNvSpPr txBox="1"/>
          <p:nvPr/>
        </p:nvSpPr>
        <p:spPr>
          <a:xfrm>
            <a:off x="1395094" y="2665463"/>
            <a:ext cx="6804661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>
            <a:lvl1pPr algn="ctr">
              <a:defRPr sz="1400"/>
            </a:lvl1pPr>
          </a:lstStyle>
          <a:p>
            <a:pPr/>
            <a:r>
              <a:t>Текст презентации</a:t>
            </a:r>
          </a:p>
        </p:txBody>
      </p:sp>
      <p:pic>
        <p:nvPicPr>
          <p:cNvPr id="60" name="24618530-sweden-circa-1973-stamp-printed-by-sweden-shows-salomon-august-andree-and-balloon-on-snow-field-circ.jpg" descr="24618530-sweden-circa-1973-stamp-printed-by-sweden-shows-salomon-august-andree-and-balloon-on-snow-field-cir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5400" y="-8668"/>
            <a:ext cx="5736371" cy="3675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unnamed.jpg" descr="unnamed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68535" y="983419"/>
            <a:ext cx="3276696" cy="4891162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23608-entry-16-1589558202.jpg" descr="23608-entry-16-1589558202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2950" y="3294556"/>
            <a:ext cx="4880227" cy="35888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A5B592"/>
      </a:accent1>
      <a:accent2>
        <a:srgbClr val="F3A447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